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7" r:id="rId7"/>
    <p:sldId id="261" r:id="rId8"/>
    <p:sldId id="262" r:id="rId9"/>
    <p:sldId id="268" r:id="rId10"/>
    <p:sldId id="263" r:id="rId11"/>
    <p:sldId id="266" r:id="rId12"/>
    <p:sldId id="264" r:id="rId13"/>
    <p:sldId id="274" r:id="rId14"/>
    <p:sldId id="275" r:id="rId15"/>
    <p:sldId id="276" r:id="rId16"/>
    <p:sldId id="277" r:id="rId17"/>
    <p:sldId id="265" r:id="rId18"/>
    <p:sldId id="269" r:id="rId19"/>
    <p:sldId id="270" r:id="rId20"/>
    <p:sldId id="278" r:id="rId21"/>
    <p:sldId id="279" r:id="rId22"/>
    <p:sldId id="271" r:id="rId23"/>
    <p:sldId id="272" r:id="rId24"/>
    <p:sldId id="273"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227D19C-F234-4110-9364-0613010E98BA}" type="datetimeFigureOut">
              <a:rPr lang="fr-FR" smtClean="0"/>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227D19C-F234-4110-9364-0613010E98BA}" type="datetimeFigureOut">
              <a:rPr lang="fr-FR" smtClean="0"/>
              <a:t>28/02/2018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8227D19C-F234-4110-9364-0613010E98BA}" type="datetimeFigureOut">
              <a:rPr lang="fr-FR" smtClean="0"/>
              <a:t>28/02/2018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227D19C-F234-4110-9364-0613010E98BA}" type="datetimeFigureOut">
              <a:rPr lang="fr-FR" smtClean="0"/>
              <a:t>28/02/2018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227D19C-F234-4110-9364-0613010E98BA}" type="datetimeFigureOut">
              <a:rPr lang="fr-FR" smtClean="0"/>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227D19C-F234-4110-9364-0613010E98BA}" type="datetimeFigureOut">
              <a:rPr lang="fr-FR" smtClean="0"/>
              <a:t>28/02/2018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5057FDD-D797-466B-B5BA-19BEB38681DB}" type="slidenum">
              <a:rPr lang="fr-FR" smtClean="0"/>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27D19C-F234-4110-9364-0613010E98BA}" type="datetimeFigureOut">
              <a:rPr lang="fr-FR" smtClean="0"/>
              <a:t>28/02/2018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057FDD-D797-466B-B5BA-19BEB38681DB}" type="slidenum">
              <a:rPr lang="fr-FR" smtClean="0"/>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714348" y="1714488"/>
            <a:ext cx="7572428"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8000" b="1" i="0" u="sng" strike="noStrike" cap="none" normalizeH="0" baseline="0" dirty="0" err="1" smtClean="0">
                <a:ln>
                  <a:noFill/>
                </a:ln>
                <a:solidFill>
                  <a:srgbClr val="FF0000"/>
                </a:solidFill>
                <a:effectLst/>
                <a:latin typeface="Comic Sans MS" pitchFamily="66" charset="0"/>
                <a:ea typeface="Times New Roman" pitchFamily="18" charset="0"/>
                <a:cs typeface="Arial" pitchFamily="34" charset="0"/>
              </a:rPr>
              <a:t>PROTOCOLE</a:t>
            </a:r>
            <a:r>
              <a:rPr kumimoji="0" lang="fr-FR" sz="11500" i="0" u="sng" strike="noStrike" cap="none" normalizeH="0" baseline="0" dirty="0" err="1" smtClean="0">
                <a:ln>
                  <a:noFill/>
                </a:ln>
                <a:solidFill>
                  <a:srgbClr val="FF0000"/>
                </a:solidFill>
                <a:effectLst/>
                <a:latin typeface="Comic Sans MS" pitchFamily="66" charset="0"/>
                <a:ea typeface="Times New Roman" pitchFamily="18" charset="0"/>
                <a:cs typeface="Arial" pitchFamily="34" charset="0"/>
              </a:rPr>
              <a:t>s</a:t>
            </a:r>
            <a:r>
              <a:rPr kumimoji="0" lang="fr-FR" sz="8000" b="1" i="0" u="sng" strike="noStrike" cap="none" normalizeH="0" baseline="0" dirty="0" smtClean="0">
                <a:ln>
                  <a:noFill/>
                </a:ln>
                <a:solidFill>
                  <a:srgbClr val="FF0000"/>
                </a:solidFill>
                <a:effectLst/>
                <a:latin typeface="Comic Sans MS" pitchFamily="66" charset="0"/>
                <a:ea typeface="Times New Roman" pitchFamily="18" charset="0"/>
                <a:cs typeface="Arial" pitchFamily="34" charset="0"/>
              </a:rPr>
              <a:t> DE SOINS</a:t>
            </a:r>
            <a:endParaRPr kumimoji="0" lang="fr-FR" sz="4800" b="1" i="0" u="none" strike="noStrike" cap="none" normalizeH="0" baseline="0" dirty="0" smtClean="0">
              <a:ln>
                <a:noFill/>
              </a:ln>
              <a:solidFill>
                <a:srgbClr val="FF0000"/>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500034" y="214290"/>
            <a:ext cx="8215370"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q"/>
              <a:tabLst>
                <a:tab pos="1371600" algn="l"/>
              </a:tabLst>
            </a:pPr>
            <a:r>
              <a:rPr kumimoji="0" lang="fr-FR" sz="32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Elaborer le protocole</a:t>
            </a: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deux phases :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fr-FR" sz="2800" b="1" i="0" u="sng"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Une phase de documentation</a:t>
            </a: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avec une recherche bibliographique sur le thème et les concepts utilisés le bilan de l’existant si il y a des protocoles antérieurs.</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endParaRPr kumimoji="0" lang="fr-FR" sz="2800" b="0" i="0" u="sng"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fr-FR" sz="2800" b="1" i="0" u="sng"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Une phase de construction méthodologique</a:t>
            </a:r>
            <a:r>
              <a:rPr kumimoji="0" lang="fr-FR" sz="28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t>
            </a: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914400" marR="0" lvl="2" indent="0" algn="justLow"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avec la rédaction du protocole en suivant le plan adopté pour tous les protocoles de la même famille de l’établissement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914400" marR="0" lvl="2" indent="0" algn="justLow"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soumettre aux experts compétents.</a:t>
            </a: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t>
            </a:r>
            <a:endParaRPr kumimoji="0" lang="fr-FR"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285728"/>
            <a:ext cx="871540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1371600" marR="0" lvl="3" indent="0" algn="justLow" defTabSz="914400" rtl="0" eaLnBrk="1" fontAlgn="base" latinLnBrk="0" hangingPunct="1">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Valider le protocole</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sur le terrain en terme de contenu et d’efficacité.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1371600" marR="0" lvl="3"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Evaluer le protocole</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en utilisant des indicateurs de qualité et en vérifiant la pertinence et la fréquence de son application.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1371600" marR="0" lvl="3"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Réajuster et réactualiser</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le protocole pour exiger un suivi régulier et sérieux.</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fr-FR" sz="1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28596" y="214290"/>
            <a:ext cx="8286808" cy="6417117"/>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914400" algn="l"/>
              </a:tabLst>
            </a:pPr>
            <a:r>
              <a:rPr kumimoji="0" lang="fr-FR" sz="4400" b="1" i="0" u="sng" strike="noStrike" cap="none" normalizeH="0" baseline="0" dirty="0" smtClean="0">
                <a:ln>
                  <a:noFill/>
                </a:ln>
                <a:solidFill>
                  <a:srgbClr val="00B050"/>
                </a:solidFill>
                <a:effectLst/>
                <a:latin typeface="Comic Sans MS" pitchFamily="66" charset="0"/>
                <a:cs typeface="Times New Roman" pitchFamily="18" charset="0"/>
              </a:rPr>
              <a:t>Les Différents Types De Protocoles</a:t>
            </a:r>
            <a:endParaRPr kumimoji="0" lang="fr-FR" sz="5400" b="1" i="0" u="sng" strike="noStrike" cap="none" normalizeH="0" baseline="0" dirty="0" smtClean="0">
              <a:ln>
                <a:noFill/>
              </a:ln>
              <a:solidFill>
                <a:srgbClr val="00B05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914400" algn="l"/>
              </a:tabLst>
            </a:pPr>
            <a:r>
              <a:rPr kumimoji="0" lang="fr-FR" sz="3600" b="1" i="0" u="sng" strike="noStrike" cap="none" normalizeH="0" baseline="0" dirty="0" smtClean="0">
                <a:ln>
                  <a:noFill/>
                </a:ln>
                <a:solidFill>
                  <a:srgbClr val="0070C0"/>
                </a:solidFill>
                <a:effectLst/>
                <a:latin typeface="Comic Sans MS" pitchFamily="66" charset="0"/>
                <a:ea typeface="Times New Roman" pitchFamily="18" charset="0"/>
                <a:cs typeface="Arial" pitchFamily="34" charset="0"/>
              </a:rPr>
              <a:t>Protocoles sur prescription médicale : </a:t>
            </a:r>
            <a:endParaRPr kumimoji="0" lang="fr-FR" b="0" i="0" u="none" strike="noStrike" cap="none" normalizeH="0" baseline="0" dirty="0" smtClean="0">
              <a:ln>
                <a:noFill/>
              </a:ln>
              <a:solidFill>
                <a:srgbClr val="0070C0"/>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traitements médicamenteux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préparation à des examens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conduite à tenir en cas d’incident ou d’accident lié à la maladie</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surveillance et le suivi d’un traitement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428604"/>
            <a:ext cx="8643998" cy="5909310"/>
          </a:xfrm>
          <a:prstGeom prst="rect">
            <a:avLst/>
          </a:prstGeom>
        </p:spPr>
        <p:txBody>
          <a:bodyPr wrap="square">
            <a:spAutoFit/>
          </a:bodyPr>
          <a:lstStyle/>
          <a:p>
            <a:pPr lvl="1">
              <a:lnSpc>
                <a:spcPct val="150000"/>
              </a:lnSpc>
              <a:buFont typeface="Wingdings" pitchFamily="2" charset="2"/>
              <a:buChar char="v"/>
            </a:pPr>
            <a:r>
              <a:rPr lang="fr-FR" sz="2800" dirty="0" smtClean="0">
                <a:latin typeface="Comic Sans MS" pitchFamily="66" charset="0"/>
              </a:rPr>
              <a:t>Les protocoles d’application d’une thérapeutique : </a:t>
            </a:r>
            <a:r>
              <a:rPr lang="fr-FR" sz="2800" b="1" dirty="0" smtClean="0">
                <a:latin typeface="Comic Sans MS" pitchFamily="66" charset="0"/>
              </a:rPr>
              <a:t>Dans le cas où l'état clinique d'un patient peut être amené à changer de façon attendue dans le temps selon l’évolution probable des symptômes.</a:t>
            </a:r>
          </a:p>
          <a:p>
            <a:pPr lvl="1">
              <a:lnSpc>
                <a:spcPct val="150000"/>
              </a:lnSpc>
            </a:pPr>
            <a:r>
              <a:rPr lang="fr-FR" sz="2800" dirty="0" smtClean="0">
                <a:latin typeface="Comic Sans MS" pitchFamily="66" charset="0"/>
              </a:rPr>
              <a:t>Un protocole </a:t>
            </a:r>
            <a:r>
              <a:rPr lang="fr-FR" sz="2800" b="1" dirty="0" smtClean="0">
                <a:latin typeface="Comic Sans MS" pitchFamily="66" charset="0"/>
              </a:rPr>
              <a:t>nominatif</a:t>
            </a:r>
            <a:r>
              <a:rPr lang="fr-FR" sz="2800" dirty="0" smtClean="0">
                <a:latin typeface="Comic Sans MS" pitchFamily="66" charset="0"/>
              </a:rPr>
              <a:t> est établi par l'équipe médicale afin d'anticiper les actions à mettre en œuvre en réponse aux différents changements possibles dans l'état de santé.</a:t>
            </a:r>
            <a:endParaRPr lang="fr-FR" sz="2800" dirty="0">
              <a:latin typeface="Comic Sans MS" pitchFamily="66"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751344"/>
            <a:ext cx="8072494" cy="6186309"/>
          </a:xfrm>
          <a:prstGeom prst="rect">
            <a:avLst/>
          </a:prstGeom>
        </p:spPr>
        <p:txBody>
          <a:bodyPr wrap="square">
            <a:spAutoFit/>
          </a:bodyPr>
          <a:lstStyle/>
          <a:p>
            <a:r>
              <a:rPr lang="fr-FR" sz="4000" b="1" u="sng" dirty="0" smtClean="0">
                <a:latin typeface="Comic Sans MS" pitchFamily="66" charset="0"/>
              </a:rPr>
              <a:t>Le protocole nominatif </a:t>
            </a:r>
            <a:r>
              <a:rPr lang="fr-FR" sz="4000" dirty="0" smtClean="0">
                <a:latin typeface="Comic Sans MS" pitchFamily="66" charset="0"/>
              </a:rPr>
              <a:t>est individuel, pour un temps de soin précis. Il est rédigé comme suit  : </a:t>
            </a:r>
          </a:p>
          <a:p>
            <a:r>
              <a:rPr lang="fr-FR" sz="4000" dirty="0" smtClean="0">
                <a:latin typeface="Comic Sans MS" pitchFamily="66" charset="0"/>
              </a:rPr>
              <a:t>« </a:t>
            </a:r>
            <a:r>
              <a:rPr lang="fr-FR" sz="4000" b="1" dirty="0" smtClean="0">
                <a:latin typeface="Comic Sans MS" pitchFamily="66" charset="0"/>
              </a:rPr>
              <a:t>si le patient X présente ce ou ces symptôme(s) / signe(s) clinique(s), lui prodiguer / ne pas lui prodiguer les soins ou le traitement  suivant».</a:t>
            </a:r>
          </a:p>
          <a:p>
            <a:endParaRPr lang="fr-FR" dirty="0" smtClean="0">
              <a:latin typeface="Arial Narrow" pitchFamily="34" charset="0"/>
            </a:endParaRPr>
          </a:p>
          <a:p>
            <a:endParaRPr lang="fr-FR" dirty="0" smtClean="0">
              <a:latin typeface="Arial Narrow"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500042"/>
            <a:ext cx="8358246" cy="5509200"/>
          </a:xfrm>
          <a:prstGeom prst="rect">
            <a:avLst/>
          </a:prstGeom>
        </p:spPr>
        <p:txBody>
          <a:bodyPr wrap="square">
            <a:spAutoFit/>
          </a:bodyPr>
          <a:lstStyle/>
          <a:p>
            <a:r>
              <a:rPr lang="fr-FR" sz="4400" dirty="0" smtClean="0">
                <a:latin typeface="Comic Sans MS" pitchFamily="66" charset="0"/>
              </a:rPr>
              <a:t>La mise en œuvre du protocole est déclenchée après évaluation infirmière des signes cliniques, est argumentée à l'aide de la démarche de soins infirmière et est fonction du diagnostic infirmier retenu.</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285728"/>
            <a:ext cx="8215370" cy="6247864"/>
          </a:xfrm>
          <a:prstGeom prst="rect">
            <a:avLst/>
          </a:prstGeom>
        </p:spPr>
        <p:txBody>
          <a:bodyPr wrap="square">
            <a:spAutoFit/>
          </a:bodyPr>
          <a:lstStyle/>
          <a:p>
            <a:r>
              <a:rPr lang="fr-FR" sz="4000" dirty="0" smtClean="0">
                <a:latin typeface="Comic Sans MS" pitchFamily="66" charset="0"/>
              </a:rPr>
              <a:t>Ce type de protocole, nommé encore prescriptions médicales anticipées permet à l'infirmier d'administrer des traitements médicamenteux de sa propre initiative.</a:t>
            </a:r>
          </a:p>
          <a:p>
            <a:r>
              <a:rPr lang="fr-FR" sz="4000" b="1" dirty="0" smtClean="0">
                <a:latin typeface="Comic Sans MS" pitchFamily="66" charset="0"/>
              </a:rPr>
              <a:t>Exemple dans le cadre de la gestion de la douleur, ou dans la gestion de l'insulinothérapie chez un diabétique.</a:t>
            </a:r>
            <a:endParaRPr lang="fr-FR" sz="4000" b="1" dirty="0">
              <a:latin typeface="Comic Sans MS" pitchFamily="66"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571480"/>
            <a:ext cx="821537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914400" algn="l"/>
              </a:tabLst>
            </a:pPr>
            <a:r>
              <a:rPr kumimoji="0" lang="fr-FR" sz="4400" b="1" i="0" u="sng" strike="noStrike" cap="none" normalizeH="0" baseline="0" dirty="0" smtClean="0">
                <a:ln>
                  <a:noFill/>
                </a:ln>
                <a:solidFill>
                  <a:srgbClr val="0070C0"/>
                </a:solidFill>
                <a:effectLst/>
                <a:latin typeface="Comic Sans MS" pitchFamily="66" charset="0"/>
                <a:ea typeface="Times New Roman" pitchFamily="18" charset="0"/>
                <a:cs typeface="Arial" pitchFamily="34" charset="0"/>
              </a:rPr>
              <a:t>Protocoles issus du rôle propre : </a:t>
            </a:r>
            <a:endParaRPr kumimoji="0" lang="fr-FR" sz="2400" b="0" i="0" u="none" strike="noStrike" cap="none" normalizeH="0" baseline="0" dirty="0" smtClean="0">
              <a:ln>
                <a:noFill/>
              </a:ln>
              <a:solidFill>
                <a:srgbClr val="0070C0"/>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4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soins et surveillance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4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soins de prévention</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4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soins d’hygiène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4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éducation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4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organisation</a:t>
            </a:r>
            <a:endParaRPr kumimoji="0" lang="fr-FR" sz="6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28596" y="357166"/>
            <a:ext cx="8358246" cy="63401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914400" algn="l"/>
              </a:tabLst>
            </a:pPr>
            <a:r>
              <a:rPr kumimoji="0" lang="fr-FR" sz="3600" b="1" i="0" u="sng" strike="noStrike" cap="none" normalizeH="0" baseline="0" dirty="0" smtClean="0">
                <a:ln>
                  <a:noFill/>
                </a:ln>
                <a:solidFill>
                  <a:srgbClr val="0070C0"/>
                </a:solidFill>
                <a:effectLst/>
                <a:latin typeface="Comic Sans MS" pitchFamily="66" charset="0"/>
                <a:ea typeface="Times New Roman" pitchFamily="18" charset="0"/>
                <a:cs typeface="Arial" pitchFamily="34" charset="0"/>
              </a:rPr>
              <a:t>Protocoles administratifs :</a:t>
            </a:r>
            <a:endParaRPr kumimoji="0" lang="fr-FR" b="0" i="0" u="none" strike="noStrike" cap="none" normalizeH="0" baseline="0" dirty="0" smtClean="0">
              <a:ln>
                <a:noFill/>
              </a:ln>
              <a:solidFill>
                <a:srgbClr val="0070C0"/>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formulaire à remplir en cas d’entrée ou de sortie d’un patient</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conduites à tenir en cas décès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conduite à tenir lors d’un don d’organe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l"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conduite à tenir en cas d’accidents exceptionnels tels que les chutes, les fugues…</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protocoles administratifs sont établis pour pallier à l’absence des personnes de références comme les autorités administratives, cadre…</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428596" y="285728"/>
            <a:ext cx="8358246"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914400" algn="l"/>
              </a:tabLst>
            </a:pPr>
            <a:r>
              <a:rPr kumimoji="0" lang="fr-FR" sz="3600" b="1" i="0" u="sng" strike="noStrike" cap="none" normalizeH="0" baseline="0" dirty="0" smtClean="0">
                <a:ln>
                  <a:noFill/>
                </a:ln>
                <a:solidFill>
                  <a:srgbClr val="0070C0"/>
                </a:solidFill>
                <a:effectLst/>
                <a:latin typeface="Comic Sans MS" pitchFamily="66" charset="0"/>
                <a:ea typeface="Times New Roman" pitchFamily="18" charset="0"/>
                <a:cs typeface="Arial" pitchFamily="34" charset="0"/>
              </a:rPr>
              <a:t>Protocoles d’urgence :</a:t>
            </a:r>
            <a:endParaRPr kumimoji="0" lang="fr-FR" b="0" i="0" u="none" strike="noStrike" cap="none" normalizeH="0" baseline="0" dirty="0" smtClean="0">
              <a:ln>
                <a:noFill/>
              </a:ln>
              <a:solidFill>
                <a:srgbClr val="0070C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Ils font référence à des situations ou le pronostic vital est mis en jeu, la compétence de l’infirmier sera :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De déceler le problème de santé,</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D’apprécier l’urgence,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D’identifier le protocole d’urgence à mettre en œuvre,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457200" marR="0" lvl="1" indent="0" algn="justLow" defTabSz="914400" rtl="0" eaLnBrk="0" fontAlgn="base" latinLnBrk="0" hangingPunct="0">
              <a:lnSpc>
                <a:spcPct val="100000"/>
              </a:lnSpc>
              <a:spcBef>
                <a:spcPct val="0"/>
              </a:spcBef>
              <a:spcAft>
                <a:spcPct val="0"/>
              </a:spcAft>
              <a:buClrTx/>
              <a:buSzTx/>
              <a:buFont typeface="Wingdings" pitchFamily="2" charset="2"/>
              <a:buChar char=""/>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D’appliquer rapidement le protocole.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9144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Ces protocoles sont indispensables dans les services d’urgences mais également dans tous les services de soins où des actes conservatoires sont requis.</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357158" y="285728"/>
            <a:ext cx="8429684" cy="6232451"/>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fr-FR" sz="4000" b="1" i="0" u="sng" strike="noStrike" cap="none" normalizeH="0" baseline="0" dirty="0" smtClean="0">
                <a:ln>
                  <a:noFill/>
                </a:ln>
                <a:solidFill>
                  <a:srgbClr val="00B050"/>
                </a:solidFill>
                <a:effectLst/>
                <a:latin typeface="Comic Sans MS" pitchFamily="66" charset="0"/>
                <a:cs typeface="Times New Roman" pitchFamily="18" charset="0"/>
              </a:rPr>
              <a:t>Définition</a:t>
            </a:r>
            <a:endParaRPr kumimoji="0" lang="fr-FR" sz="4800" b="1" i="0" u="sng" strike="noStrike" cap="none" normalizeH="0" baseline="0" dirty="0" smtClean="0">
              <a:ln>
                <a:noFill/>
              </a:ln>
              <a:solidFill>
                <a:srgbClr val="00B050"/>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 protocole de soins est le descriptif des techniques à appliquer et/ou des consignes à observer dans certaines situations de soins ou pour l’administration d’un soin. </a:t>
            </a:r>
            <a:endPar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C’est un guide d’application des procédures de soins centré sur une cible, présenté sous forme synthétique, élaboré selon une méthodologie précise.</a:t>
            </a:r>
            <a:r>
              <a:rPr kumimoji="0" lang="fr-FR" b="0" i="0" u="none" strike="noStrike" cap="none" normalizeH="0" baseline="0" dirty="0" smtClean="0">
                <a:ln>
                  <a:noFill/>
                </a:ln>
                <a:solidFill>
                  <a:schemeClr val="tx1"/>
                </a:solidFill>
                <a:effectLst/>
                <a:latin typeface="Comic Sans MS" pitchFamily="66" charset="0"/>
                <a:cs typeface="Arial" pitchFamily="34" charset="0"/>
              </a:rPr>
              <a:t> </a:t>
            </a:r>
            <a:endParaRPr kumimoji="0" lang="fr-FR" sz="48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714356"/>
            <a:ext cx="8286808" cy="5493812"/>
          </a:xfrm>
          <a:prstGeom prst="rect">
            <a:avLst/>
          </a:prstGeom>
        </p:spPr>
        <p:txBody>
          <a:bodyPr wrap="square">
            <a:spAutoFit/>
          </a:bodyPr>
          <a:lstStyle/>
          <a:p>
            <a:pPr algn="just">
              <a:lnSpc>
                <a:spcPct val="150000"/>
              </a:lnSpc>
            </a:pPr>
            <a:r>
              <a:rPr lang="fr-FR" sz="2000" b="1" dirty="0" smtClean="0">
                <a:latin typeface="Comic Sans MS" pitchFamily="66" charset="0"/>
              </a:rPr>
              <a:t>«</a:t>
            </a:r>
            <a:r>
              <a:rPr lang="fr-FR" sz="2000" dirty="0" smtClean="0">
                <a:latin typeface="Comic Sans MS" pitchFamily="66" charset="0"/>
              </a:rPr>
              <a:t>  </a:t>
            </a:r>
            <a:r>
              <a:rPr lang="fr-FR" sz="2400" b="1" dirty="0" smtClean="0">
                <a:latin typeface="Comic Sans MS" pitchFamily="66" charset="0"/>
              </a:rPr>
              <a:t>En l'absence d'un médecin, l'infirmier ou l'infirmière est habilité, après avoir reconnu une situation comme relevant de l'urgence ou de la détresse psychologique, à mettre en œuvre des protocoles de soins d'urgence, préalablement écrits, datés et signés par le médecin responsable. </a:t>
            </a:r>
          </a:p>
          <a:p>
            <a:pPr algn="just">
              <a:lnSpc>
                <a:spcPct val="150000"/>
              </a:lnSpc>
            </a:pPr>
            <a:r>
              <a:rPr lang="fr-FR" sz="2400" b="1" dirty="0" smtClean="0">
                <a:latin typeface="Comic Sans MS" pitchFamily="66" charset="0"/>
              </a:rPr>
              <a:t>Ces actes doivent obligatoirement faire l'objet de sa part d'un compte rendu écrit, daté, signé, remis au médecin et annexé au dossier du patient.</a:t>
            </a:r>
          </a:p>
          <a:p>
            <a:pPr algn="just">
              <a:lnSpc>
                <a:spcPct val="150000"/>
              </a:lnSpc>
            </a:pPr>
            <a:r>
              <a:rPr lang="fr-FR" b="1" dirty="0" smtClean="0">
                <a:latin typeface="Comic Sans MS" pitchFamily="66" charset="0"/>
              </a:rPr>
              <a:t>   </a:t>
            </a:r>
            <a:endParaRPr lang="fr-FR" b="1" dirty="0">
              <a:latin typeface="Comic Sans MS"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428604"/>
            <a:ext cx="8143932" cy="5632311"/>
          </a:xfrm>
          <a:prstGeom prst="rect">
            <a:avLst/>
          </a:prstGeom>
        </p:spPr>
        <p:txBody>
          <a:bodyPr wrap="square">
            <a:spAutoFit/>
          </a:bodyPr>
          <a:lstStyle/>
          <a:p>
            <a:r>
              <a:rPr lang="fr-FR" sz="3600" dirty="0" smtClean="0">
                <a:latin typeface="Comic Sans MS" pitchFamily="66" charset="0"/>
              </a:rPr>
              <a:t>En cas d'urgence et en dehors de la mise en œuvre du protocole, l'infirmier ou l'infirmière décide des gestes à pratiquer en attendant que puisse intervenir un médecin. </a:t>
            </a:r>
          </a:p>
          <a:p>
            <a:endParaRPr lang="fr-FR" sz="3600" dirty="0" smtClean="0">
              <a:latin typeface="Comic Sans MS" pitchFamily="66" charset="0"/>
            </a:endParaRPr>
          </a:p>
          <a:p>
            <a:r>
              <a:rPr lang="fr-FR" sz="3600" dirty="0" smtClean="0">
                <a:latin typeface="Comic Sans MS" pitchFamily="66" charset="0"/>
              </a:rPr>
              <a:t>Il prend toutes mesures en son pouvoir afin de diriger la personne vers la structure de soins la plus appropriée à son état.»</a:t>
            </a:r>
            <a:endParaRPr lang="fr-FR" sz="3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428596" y="428604"/>
            <a:ext cx="8286808" cy="5524565"/>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fr-FR" sz="4800" b="1" i="0" u="sng" strike="noStrike" cap="none" normalizeH="0" baseline="0" dirty="0" smtClean="0">
                <a:ln>
                  <a:noFill/>
                </a:ln>
                <a:solidFill>
                  <a:srgbClr val="00B050"/>
                </a:solidFill>
                <a:effectLst/>
                <a:latin typeface="Comic Sans MS" pitchFamily="66" charset="0"/>
                <a:cs typeface="Times New Roman" pitchFamily="18" charset="0"/>
              </a:rPr>
              <a:t>Archivage</a:t>
            </a:r>
            <a:endParaRPr kumimoji="0" lang="fr-FR" sz="6000" b="1" i="0" u="sng" strike="noStrike" cap="none" normalizeH="0" baseline="0" dirty="0" smtClean="0">
              <a:ln>
                <a:noFill/>
              </a:ln>
              <a:solidFill>
                <a:srgbClr val="00B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 protocole doit être facilement accessible, il faut tenir le protocole à disposition  sur le lieu de travail des utilisateurs et utiliser des classeurs facilitant la manipulation des différents protocoles du service.</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500034" y="285728"/>
            <a:ext cx="8143932" cy="6447895"/>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fr-FR" sz="4800" b="1" i="0" u="sng" strike="noStrike" cap="none" normalizeH="0" baseline="0" dirty="0" smtClean="0">
                <a:ln>
                  <a:noFill/>
                </a:ln>
                <a:solidFill>
                  <a:srgbClr val="00B050"/>
                </a:solidFill>
                <a:effectLst/>
                <a:latin typeface="Comic Sans MS" pitchFamily="66" charset="0"/>
                <a:cs typeface="Times New Roman" pitchFamily="18" charset="0"/>
              </a:rPr>
              <a:t>Conclusion</a:t>
            </a:r>
            <a:endParaRPr kumimoji="0" lang="fr-FR" sz="6000" b="1" i="0" u="sng" strike="noStrike" cap="none" normalizeH="0" baseline="0" dirty="0" smtClean="0">
              <a:ln>
                <a:noFill/>
              </a:ln>
              <a:solidFill>
                <a:srgbClr val="00B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protocole est le résultat d’une démarche rigoureuse, méthodique, et objectivable.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avantages : c’est un outil de référence et de communication dans les différentes situations de soins, il offre une garantie juridique et ils contribuent à la baisse du stress professionnel car ils ont pour but de rassurer et de porter un regard critique sur la pratique des soins.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642918"/>
            <a:ext cx="8143932" cy="5632311"/>
          </a:xfrm>
          <a:prstGeom prst="rect">
            <a:avLst/>
          </a:prstGeom>
        </p:spPr>
        <p:txBody>
          <a:bodyPr wrap="square">
            <a:spAutoFit/>
          </a:bodyPr>
          <a:lstStyle/>
          <a:p>
            <a:pPr lvl="0" eaLnBrk="0" fontAlgn="base" hangingPunct="0">
              <a:spcBef>
                <a:spcPct val="0"/>
              </a:spcBef>
              <a:spcAft>
                <a:spcPct val="0"/>
              </a:spcAft>
            </a:pPr>
            <a:r>
              <a:rPr kumimoji="0" lang="fr-FR" sz="4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Cependant les protocoles doivent être rédigés par parcimonie et dans le respect des compétences professionnelles de chacun c'est-à-dire qu’ils doivent respecter les textes législatifs et ne doivent pas autoriser n’importe quel professionnel de santé à pratiquer n’importe quels actes.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428596" y="562727"/>
            <a:ext cx="8358246" cy="5740009"/>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justLow" defTabSz="914400" rtl="0" eaLnBrk="0" fontAlgn="base" latinLnBrk="0" hangingPunct="0">
              <a:lnSpc>
                <a:spcPct val="100000"/>
              </a:lnSpc>
              <a:spcBef>
                <a:spcPct val="0"/>
              </a:spcBef>
              <a:spcAft>
                <a:spcPct val="0"/>
              </a:spcAft>
              <a:buClrTx/>
              <a:buSzTx/>
              <a:buFontTx/>
              <a:buNone/>
              <a:tabLst/>
            </a:pPr>
            <a:r>
              <a:rPr lang="fr-FR" sz="4800" b="1" u="sng" dirty="0" smtClean="0">
                <a:solidFill>
                  <a:srgbClr val="FF0000"/>
                </a:solidFill>
                <a:latin typeface="Comic Sans MS" pitchFamily="66" charset="0"/>
                <a:ea typeface="Times New Roman" pitchFamily="18" charset="0"/>
                <a:cs typeface="Arial" pitchFamily="34" charset="0"/>
              </a:rPr>
              <a:t>But d’un protocole</a:t>
            </a:r>
            <a:endParaRPr kumimoji="0" lang="fr-FR" sz="4800" b="1" i="0" u="sng" strike="noStrike" cap="none" normalizeH="0" baseline="0" dirty="0" smtClean="0">
              <a:ln>
                <a:noFill/>
              </a:ln>
              <a:solidFill>
                <a:srgbClr val="FF0000"/>
              </a:solidFill>
              <a:effectLst/>
              <a:latin typeface="Comic Sans MS" pitchFamily="66" charset="0"/>
              <a:ea typeface="Times New Roman" pitchFamily="18"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4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but d’un protocole est de devenir un outil de référence pour rassembler les soignants dans un dispositif commun garantissant la continuité des soins au patient même dans le cas de changement d’équipe ou de service.</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539552" y="274055"/>
            <a:ext cx="8104414"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Low" fontAlgn="base">
              <a:spcBef>
                <a:spcPct val="0"/>
              </a:spcBef>
              <a:spcAft>
                <a:spcPct val="0"/>
              </a:spcAft>
              <a:tabLst>
                <a:tab pos="457200" algn="l"/>
              </a:tabLst>
            </a:pPr>
            <a:r>
              <a:rPr lang="fr-FR" sz="3600" b="1" u="sng" dirty="0">
                <a:solidFill>
                  <a:srgbClr val="FF0000"/>
                </a:solidFill>
                <a:latin typeface="Comic Sans MS" pitchFamily="66" charset="0"/>
                <a:ea typeface="Times New Roman" pitchFamily="18" charset="0"/>
                <a:cs typeface="Arial" pitchFamily="34" charset="0"/>
              </a:rPr>
              <a:t>Les Objectifs Du Protocole</a:t>
            </a:r>
          </a:p>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 </a:t>
            </a: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protocole permet d’atteindre </a:t>
            </a:r>
            <a:r>
              <a:rPr kumimoji="0" lang="fr-FR" sz="28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objectifs suivants</a:t>
            </a: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améliorer les prestations professionnelles avec un langage commun, des pratiques identiques, enseignement fiable.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évaluer la qualité des soins infirmiers.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développer et valoriser les compétences du savoir infirmier.</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garantir un cadre juridique de la pratique infirmière.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faire évoluer la recherche en soins infirmier.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promouvoir la profession par sa reconnaissance.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428596" y="214290"/>
            <a:ext cx="8286808" cy="6540228"/>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fr-FR" sz="3600" b="1" i="0" u="sng" strike="noStrike" cap="none" normalizeH="0" baseline="0" dirty="0" smtClean="0">
                <a:ln>
                  <a:noFill/>
                </a:ln>
                <a:solidFill>
                  <a:srgbClr val="00B050"/>
                </a:solidFill>
                <a:effectLst/>
                <a:latin typeface="Comic Sans MS" pitchFamily="66" charset="0"/>
                <a:cs typeface="Times New Roman" pitchFamily="18" charset="0"/>
              </a:rPr>
              <a:t>La Structure D’un Protocole</a:t>
            </a:r>
            <a:r>
              <a:rPr kumimoji="0" lang="fr-FR" sz="2400" b="1" i="0" u="sng" strike="noStrike" cap="none" normalizeH="0" baseline="0" dirty="0" smtClean="0">
                <a:ln>
                  <a:noFill/>
                </a:ln>
                <a:solidFill>
                  <a:schemeClr val="tx1"/>
                </a:solidFill>
                <a:effectLst/>
                <a:latin typeface="Comic Sans MS" pitchFamily="66" charset="0"/>
                <a:cs typeface="Times New Roman" pitchFamily="18" charset="0"/>
              </a:rPr>
              <a:t> </a:t>
            </a:r>
            <a:endParaRPr kumimoji="0" lang="fr-FR" sz="3200" b="1" i="0" u="sng" strike="noStrike" cap="none" normalizeH="0" baseline="0" dirty="0" smtClean="0">
              <a:ln>
                <a:noFill/>
              </a:ln>
              <a:solidFill>
                <a:srgbClr val="0000FF"/>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Un protocole doit toujours comporter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un titre et souvent accompagné d’une définition du soin,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objectifs ou les résultats escomptés,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population à qui il est destiné,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matériel requis,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descriptif précis du déroulement de l’action ou des différentes étapes de la procédure, </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risques potentiels liés à l’application du protocole et la prévention éventuelle.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571481"/>
            <a:ext cx="8001056" cy="5509200"/>
          </a:xfrm>
          <a:prstGeom prst="rect">
            <a:avLst/>
          </a:prstGeom>
        </p:spPr>
        <p:txBody>
          <a:bodyPr wrap="square">
            <a:spAutoFit/>
          </a:bodyPr>
          <a:lstStyle/>
          <a:p>
            <a:pPr>
              <a:buFont typeface="Wingdings" pitchFamily="2" charset="2"/>
              <a:buChar char="q"/>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Il y a la date de l’élaboration et les évaluations successives, </a:t>
            </a:r>
          </a:p>
          <a:p>
            <a:pPr>
              <a:buFont typeface="Wingdings" pitchFamily="2" charset="2"/>
              <a:buChar char="q"/>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les auteurs (avec leurs noms, titres et  signatures), </a:t>
            </a:r>
          </a:p>
          <a:p>
            <a:pPr>
              <a:buFont typeface="Wingdings" pitchFamily="2" charset="2"/>
              <a:buChar char="q"/>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date de validation et les noms titres et signatures des personnes ayant validé le protocole. </a:t>
            </a:r>
          </a:p>
          <a:p>
            <a:pPr>
              <a:buFont typeface="Wingdings" pitchFamily="2" charset="2"/>
              <a:buChar char="q"/>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document doit être synthétique précis concis clair et formulé en terme d’actions, compris de tous, ordonné et validé par des experts. </a:t>
            </a:r>
            <a:endParaRPr lang="fr-FR"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428596" y="285728"/>
            <a:ext cx="8286808" cy="5616898"/>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pPr>
            <a:r>
              <a:rPr kumimoji="0" lang="fr-FR" sz="4000" b="1" i="0" u="sng" strike="noStrike" cap="none" normalizeH="0" baseline="0" dirty="0" smtClean="0">
                <a:ln>
                  <a:noFill/>
                </a:ln>
                <a:solidFill>
                  <a:srgbClr val="00B050"/>
                </a:solidFill>
                <a:effectLst/>
                <a:latin typeface="Comic Sans MS" pitchFamily="66" charset="0"/>
                <a:cs typeface="Times New Roman" pitchFamily="18" charset="0"/>
              </a:rPr>
              <a:t>Les Limites D’un Protocole</a:t>
            </a:r>
            <a:endParaRPr kumimoji="0" lang="fr-FR" sz="4800" b="1" i="0" u="sng" strike="noStrike" cap="none" normalizeH="0" baseline="0" dirty="0" smtClean="0">
              <a:ln>
                <a:noFill/>
              </a:ln>
              <a:solidFill>
                <a:srgbClr val="00B05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protocole doit évoluer avec les changements des données techniques et médicales, économiques et sociologiques. </a:t>
            </a: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La construction est non définitive et ré ajustable, les infirmiers, infirmières doivent prendre en considération ces limites. </a:t>
            </a: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pPr>
            <a:r>
              <a:rPr kumimoji="0" lang="fr-F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Le protocole ne s’applique pas à tous et son application doit permettre de poursuivre des soins personnalisés.</a:t>
            </a:r>
            <a:endParaRPr kumimoji="0" lang="fr-FR"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500034" y="285728"/>
            <a:ext cx="8215370" cy="5863119"/>
          </a:xfrm>
          <a:prstGeom prst="rect">
            <a:avLst/>
          </a:prstGeom>
          <a:noFill/>
          <a:ln w="9525">
            <a:noFill/>
            <a:miter lim="800000"/>
            <a:headEnd/>
            <a:tailEnd/>
          </a:ln>
          <a:effectLst/>
        </p:spPr>
        <p:txBody>
          <a:bodyPr vert="horz" wrap="square" lIns="274551" tIns="76176" rIns="91440" bIns="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457200" algn="l"/>
              </a:tabLst>
            </a:pPr>
            <a:r>
              <a:rPr kumimoji="0" lang="fr-FR" sz="4400" b="1" i="0" u="sng" strike="noStrike" cap="none" normalizeH="0" baseline="0" dirty="0" smtClean="0">
                <a:ln>
                  <a:noFill/>
                </a:ln>
                <a:solidFill>
                  <a:srgbClr val="00B050"/>
                </a:solidFill>
                <a:effectLst/>
                <a:latin typeface="Comic Sans MS" pitchFamily="66" charset="0"/>
                <a:cs typeface="Times New Roman" pitchFamily="18" charset="0"/>
              </a:rPr>
              <a:t>Les différentes étapes de l’élaboration d’un protocole :</a:t>
            </a:r>
            <a:endParaRPr kumimoji="0" lang="fr-FR" sz="5400" b="1" i="0" u="sng" strike="noStrike" cap="none" normalizeH="0" baseline="0" dirty="0" smtClean="0">
              <a:ln>
                <a:noFill/>
              </a:ln>
              <a:solidFill>
                <a:srgbClr val="00B05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Identifier la situation</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à analyser en utilisant des outils appropriés.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Analyser la situation</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de soins et déterminer la pertinence d’un protocole.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 typeface="Wingdings" pitchFamily="2" charset="2"/>
              <a:buChar char="q"/>
              <a:tabLst>
                <a:tab pos="457200" algn="l"/>
              </a:tabLst>
            </a:pPr>
            <a:r>
              <a:rPr kumimoji="0" lang="fr-FR" sz="36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Définir la population concernée</a:t>
            </a:r>
            <a:r>
              <a:rPr kumimoji="0" lang="fr-FR" sz="36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par l’application du protocole.</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571480"/>
            <a:ext cx="8072494" cy="5632311"/>
          </a:xfrm>
          <a:prstGeom prst="rect">
            <a:avLst/>
          </a:prstGeom>
        </p:spPr>
        <p:txBody>
          <a:bodyPr wrap="square">
            <a:spAutoFit/>
          </a:bodyPr>
          <a:lstStyle/>
          <a:p>
            <a:pPr lvl="0" algn="justLow" eaLnBrk="0" fontAlgn="base" hangingPunct="0">
              <a:spcBef>
                <a:spcPct val="0"/>
              </a:spcBef>
              <a:spcAft>
                <a:spcPct val="0"/>
              </a:spcAft>
              <a:buFont typeface="Wingdings" pitchFamily="2" charset="2"/>
              <a:buChar char="q"/>
              <a:tabLst>
                <a:tab pos="457200" algn="l"/>
              </a:tabLst>
            </a:pPr>
            <a:r>
              <a:rPr kumimoji="0" lang="fr-FR" sz="40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Fixer les objectifs</a:t>
            </a:r>
            <a:r>
              <a:rPr kumimoji="0" lang="fr-FR" sz="4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du protocole conformément à la philosophie de soins de service infirmier de l’établissement.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buFont typeface="Wingdings" pitchFamily="2" charset="2"/>
              <a:buChar char="q"/>
              <a:tabLst>
                <a:tab pos="457200" algn="l"/>
              </a:tabLst>
            </a:pPr>
            <a:r>
              <a:rPr kumimoji="0" lang="fr-FR" sz="40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Répertorier les ressources et les contraintes</a:t>
            </a:r>
            <a:r>
              <a:rPr kumimoji="0" lang="fr-FR" sz="4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(temps imparti à chaque agent, le matériel, les locaux, et les compétences de chacun)</a:t>
            </a:r>
            <a:endParaRPr lang="fr-FR" dirty="0"/>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599</Words>
  <Application>Microsoft Office PowerPoint</Application>
  <PresentationFormat>Affichage à l'écran (4:3)</PresentationFormat>
  <Paragraphs>91</Paragraphs>
  <Slides>24</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24</vt:i4>
      </vt:variant>
    </vt:vector>
  </HeadingPairs>
  <TitlesOfParts>
    <vt:vector size="31" baseType="lpstr">
      <vt:lpstr>Arial</vt:lpstr>
      <vt:lpstr>Arial Narrow</vt:lpstr>
      <vt:lpstr>Calibri</vt:lpstr>
      <vt:lpstr>Comic Sans MS</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tahar2006</dc:creator>
  <cp:lastModifiedBy>INFSPM BATNA</cp:lastModifiedBy>
  <cp:revision>29</cp:revision>
  <dcterms:created xsi:type="dcterms:W3CDTF">2014-10-28T18:49:40Z</dcterms:created>
  <dcterms:modified xsi:type="dcterms:W3CDTF">2018-02-28T08:57:30Z</dcterms:modified>
</cp:coreProperties>
</file>